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66" r:id="rId5"/>
    <p:sldId id="259" r:id="rId6"/>
    <p:sldId id="267" r:id="rId7"/>
    <p:sldId id="268" r:id="rId8"/>
    <p:sldId id="269" r:id="rId9"/>
    <p:sldId id="270" r:id="rId10"/>
  </p:sldIdLst>
  <p:sldSz cx="18288000" cy="10287000"/>
  <p:notesSz cx="6858000" cy="9144000"/>
  <p:embeddedFontLst>
    <p:embeddedFont>
      <p:font typeface="Inter Light" panose="020B0604020202020204" charset="0"/>
      <p:regular r:id="rId11"/>
    </p:embeddedFont>
    <p:embeddedFont>
      <p:font typeface="DM Sans Bol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Angella White" panose="020B0604020202020204" charset="0"/>
      <p:regular r:id="rId17"/>
    </p:embeddedFont>
    <p:embeddedFont>
      <p:font typeface="Inter" panose="020B0604020202020204" charset="0"/>
      <p:regular r:id="rId18"/>
    </p:embeddedFont>
    <p:embeddedFont>
      <p:font typeface="DM San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5576" y="581778"/>
            <a:ext cx="16956848" cy="9123443"/>
            <a:chOff x="0" y="0"/>
            <a:chExt cx="4466001" cy="24028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6001" cy="2402882"/>
            </a:xfrm>
            <a:custGeom>
              <a:avLst/>
              <a:gdLst/>
              <a:ahLst/>
              <a:cxnLst/>
              <a:rect l="l" t="t" r="r" b="b"/>
              <a:pathLst>
                <a:path w="4466001" h="2402882">
                  <a:moveTo>
                    <a:pt x="0" y="0"/>
                  </a:moveTo>
                  <a:lnTo>
                    <a:pt x="4466001" y="0"/>
                  </a:lnTo>
                  <a:lnTo>
                    <a:pt x="4466001" y="2402882"/>
                  </a:lnTo>
                  <a:lnTo>
                    <a:pt x="0" y="2402882"/>
                  </a:lnTo>
                  <a:close/>
                </a:path>
              </a:pathLst>
            </a:custGeom>
            <a:solidFill>
              <a:srgbClr val="F1F1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6001" cy="2440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524567" y="6476865"/>
            <a:ext cx="13128641" cy="4529381"/>
          </a:xfrm>
          <a:custGeom>
            <a:avLst/>
            <a:gdLst/>
            <a:ahLst/>
            <a:cxnLst/>
            <a:rect l="l" t="t" r="r" b="b"/>
            <a:pathLst>
              <a:path w="13128641" h="4529381">
                <a:moveTo>
                  <a:pt x="0" y="0"/>
                </a:moveTo>
                <a:lnTo>
                  <a:pt x="13128641" y="0"/>
                </a:lnTo>
                <a:lnTo>
                  <a:pt x="13128641" y="4529382"/>
                </a:lnTo>
                <a:lnTo>
                  <a:pt x="0" y="4529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305358" y="-4723012"/>
            <a:ext cx="11081038" cy="7825983"/>
          </a:xfrm>
          <a:custGeom>
            <a:avLst/>
            <a:gdLst/>
            <a:ahLst/>
            <a:cxnLst/>
            <a:rect l="l" t="t" r="r" b="b"/>
            <a:pathLst>
              <a:path w="11081038" h="7825983">
                <a:moveTo>
                  <a:pt x="0" y="0"/>
                </a:moveTo>
                <a:lnTo>
                  <a:pt x="11081038" y="0"/>
                </a:lnTo>
                <a:lnTo>
                  <a:pt x="11081038" y="7825983"/>
                </a:lnTo>
                <a:lnTo>
                  <a:pt x="0" y="7825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746240" y="5110146"/>
            <a:ext cx="10795520" cy="1609304"/>
            <a:chOff x="0" y="0"/>
            <a:chExt cx="2843264" cy="4238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43264" cy="423850"/>
            </a:xfrm>
            <a:custGeom>
              <a:avLst/>
              <a:gdLst/>
              <a:ahLst/>
              <a:cxnLst/>
              <a:rect l="l" t="t" r="r" b="b"/>
              <a:pathLst>
                <a:path w="2843264" h="423850">
                  <a:moveTo>
                    <a:pt x="19363" y="0"/>
                  </a:moveTo>
                  <a:lnTo>
                    <a:pt x="2823902" y="0"/>
                  </a:lnTo>
                  <a:cubicBezTo>
                    <a:pt x="2829037" y="0"/>
                    <a:pt x="2833962" y="2040"/>
                    <a:pt x="2837593" y="5671"/>
                  </a:cubicBezTo>
                  <a:cubicBezTo>
                    <a:pt x="2841224" y="9302"/>
                    <a:pt x="2843264" y="14227"/>
                    <a:pt x="2843264" y="19363"/>
                  </a:cubicBezTo>
                  <a:lnTo>
                    <a:pt x="2843264" y="404487"/>
                  </a:lnTo>
                  <a:cubicBezTo>
                    <a:pt x="2843264" y="409622"/>
                    <a:pt x="2841224" y="414547"/>
                    <a:pt x="2837593" y="418178"/>
                  </a:cubicBezTo>
                  <a:cubicBezTo>
                    <a:pt x="2833962" y="421810"/>
                    <a:pt x="2829037" y="423850"/>
                    <a:pt x="2823902" y="423850"/>
                  </a:cubicBezTo>
                  <a:lnTo>
                    <a:pt x="19363" y="423850"/>
                  </a:lnTo>
                  <a:cubicBezTo>
                    <a:pt x="14227" y="423850"/>
                    <a:pt x="9302" y="421810"/>
                    <a:pt x="5671" y="418178"/>
                  </a:cubicBezTo>
                  <a:cubicBezTo>
                    <a:pt x="2040" y="414547"/>
                    <a:pt x="0" y="409622"/>
                    <a:pt x="0" y="404487"/>
                  </a:cubicBezTo>
                  <a:lnTo>
                    <a:pt x="0" y="19363"/>
                  </a:lnTo>
                  <a:cubicBezTo>
                    <a:pt x="0" y="14227"/>
                    <a:pt x="2040" y="9302"/>
                    <a:pt x="5671" y="5671"/>
                  </a:cubicBezTo>
                  <a:cubicBezTo>
                    <a:pt x="9302" y="2040"/>
                    <a:pt x="14227" y="0"/>
                    <a:pt x="19363" y="0"/>
                  </a:cubicBezTo>
                  <a:close/>
                </a:path>
              </a:pathLst>
            </a:custGeom>
            <a:solidFill>
              <a:srgbClr val="CCD2D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843264" cy="461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399276" y="4607463"/>
            <a:ext cx="8922729" cy="2729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20"/>
              </a:lnSpc>
            </a:pPr>
            <a:r>
              <a:rPr lang="en-US" sz="15300" dirty="0" smtClean="0">
                <a:solidFill>
                  <a:srgbClr val="000000"/>
                </a:solidFill>
                <a:latin typeface="Angella White"/>
              </a:rPr>
              <a:t>PROJECT</a:t>
            </a:r>
            <a:endParaRPr lang="en-US" sz="15300" dirty="0">
              <a:solidFill>
                <a:srgbClr val="000000"/>
              </a:solidFill>
              <a:latin typeface="Angella Whit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7194" y="3175302"/>
            <a:ext cx="12233612" cy="2058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30"/>
              </a:lnSpc>
            </a:pPr>
            <a:r>
              <a:rPr lang="en-US" sz="11950" spc="-1673">
                <a:solidFill>
                  <a:srgbClr val="000000"/>
                </a:solidFill>
                <a:latin typeface="Inter Light"/>
              </a:rPr>
              <a:t>DISCRETE MATHS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5576" y="581778"/>
            <a:ext cx="16956848" cy="9123443"/>
            <a:chOff x="0" y="0"/>
            <a:chExt cx="4466001" cy="24028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6001" cy="2402882"/>
            </a:xfrm>
            <a:custGeom>
              <a:avLst/>
              <a:gdLst/>
              <a:ahLst/>
              <a:cxnLst/>
              <a:rect l="l" t="t" r="r" b="b"/>
              <a:pathLst>
                <a:path w="4466001" h="2402882">
                  <a:moveTo>
                    <a:pt x="0" y="0"/>
                  </a:moveTo>
                  <a:lnTo>
                    <a:pt x="4466001" y="0"/>
                  </a:lnTo>
                  <a:lnTo>
                    <a:pt x="4466001" y="2402882"/>
                  </a:lnTo>
                  <a:lnTo>
                    <a:pt x="0" y="2402882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6001" cy="2440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847411" y="1983255"/>
            <a:ext cx="12593177" cy="982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7000" spc="-602">
                <a:solidFill>
                  <a:srgbClr val="000000"/>
                </a:solidFill>
                <a:latin typeface="Inter"/>
              </a:rPr>
              <a:t>PART B: NUMBER THEORY</a:t>
            </a:r>
          </a:p>
        </p:txBody>
      </p:sp>
      <p:sp>
        <p:nvSpPr>
          <p:cNvPr id="6" name="AutoShape 6"/>
          <p:cNvSpPr/>
          <p:nvPr/>
        </p:nvSpPr>
        <p:spPr>
          <a:xfrm>
            <a:off x="690979" y="4852072"/>
            <a:ext cx="1690604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2207912" y="4601044"/>
            <a:ext cx="502056" cy="5020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227066" y="5400314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48468" y="5400314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27066" y="6232164"/>
            <a:ext cx="2646492" cy="57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 Bold"/>
              </a:rPr>
              <a:t>Determine Prime Factorization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48468" y="6232164"/>
            <a:ext cx="2732862" cy="28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 Bold"/>
              </a:rPr>
              <a:t>Find Gcd and LCM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71930" y="5400314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71930" y="6232164"/>
            <a:ext cx="2747991" cy="57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 Bold"/>
              </a:rPr>
              <a:t>Find Bezout Coefficients and their inverse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14442" y="5400314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14442" y="6232164"/>
            <a:ext cx="2646492" cy="57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 Bold"/>
              </a:rPr>
              <a:t>Find RSA encryption and decryption keys.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948468" y="4601044"/>
            <a:ext cx="502056" cy="50205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72303" y="4601044"/>
            <a:ext cx="502056" cy="50205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414442" y="4601044"/>
            <a:ext cx="502056" cy="50205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CD2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5576" y="581778"/>
            <a:ext cx="16956848" cy="9123443"/>
            <a:chOff x="0" y="0"/>
            <a:chExt cx="4466001" cy="24028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6001" cy="2402882"/>
            </a:xfrm>
            <a:custGeom>
              <a:avLst/>
              <a:gdLst/>
              <a:ahLst/>
              <a:cxnLst/>
              <a:rect l="l" t="t" r="r" b="b"/>
              <a:pathLst>
                <a:path w="4466001" h="2402882">
                  <a:moveTo>
                    <a:pt x="0" y="0"/>
                  </a:moveTo>
                  <a:lnTo>
                    <a:pt x="4466001" y="0"/>
                  </a:lnTo>
                  <a:lnTo>
                    <a:pt x="4466001" y="2402882"/>
                  </a:lnTo>
                  <a:lnTo>
                    <a:pt x="0" y="2402882"/>
                  </a:lnTo>
                  <a:close/>
                </a:path>
              </a:pathLst>
            </a:custGeom>
            <a:solidFill>
              <a:srgbClr val="F1F1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466001" cy="2479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35999" y="1762465"/>
            <a:ext cx="6762071" cy="6762071"/>
          </a:xfrm>
          <a:custGeom>
            <a:avLst/>
            <a:gdLst/>
            <a:ahLst/>
            <a:cxnLst/>
            <a:rect l="l" t="t" r="r" b="b"/>
            <a:pathLst>
              <a:path w="6762071" h="6762071">
                <a:moveTo>
                  <a:pt x="0" y="0"/>
                </a:moveTo>
                <a:lnTo>
                  <a:pt x="6762070" y="0"/>
                </a:lnTo>
                <a:lnTo>
                  <a:pt x="6762070" y="6762070"/>
                </a:lnTo>
                <a:lnTo>
                  <a:pt x="0" y="6762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28800" y="3771900"/>
            <a:ext cx="6939331" cy="2423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682"/>
              </a:lnSpc>
            </a:pPr>
            <a:r>
              <a:rPr lang="en-US" sz="2800" spc="3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Tic-Tac-Toe, also known as "</a:t>
            </a:r>
            <a:r>
              <a:rPr lang="en-US" sz="2800" spc="3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Noughts</a:t>
            </a:r>
            <a:r>
              <a:rPr lang="en-US" sz="2800" spc="3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Crosses" or "</a:t>
            </a:r>
            <a:r>
              <a:rPr lang="en-US" sz="2800" spc="3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Xs</a:t>
            </a:r>
            <a:r>
              <a:rPr lang="en-US" sz="2800" spc="3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spc="3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2800" spc="3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," is a classic paper-and-pencil game that is often played by two </a:t>
            </a:r>
            <a:r>
              <a:rPr lang="en-US" sz="2800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players. The game can be represented by a graph where all its winning probabilities, nodes and edges are represented by a graphical display.</a:t>
            </a:r>
            <a:endParaRPr lang="en-US" sz="2800" spc="36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25613" y="2351916"/>
            <a:ext cx="7285983" cy="982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60"/>
              </a:lnSpc>
            </a:pPr>
            <a:r>
              <a:rPr lang="en-US" sz="7000" spc="-602">
                <a:solidFill>
                  <a:srgbClr val="000000"/>
                </a:solidFill>
                <a:latin typeface="Inter"/>
              </a:rPr>
              <a:t>QUESTION 1: 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5576" y="581778"/>
            <a:ext cx="16956848" cy="9123443"/>
            <a:chOff x="0" y="0"/>
            <a:chExt cx="4466001" cy="24028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6001" cy="2402882"/>
            </a:xfrm>
            <a:custGeom>
              <a:avLst/>
              <a:gdLst/>
              <a:ahLst/>
              <a:cxnLst/>
              <a:rect l="l" t="t" r="r" b="b"/>
              <a:pathLst>
                <a:path w="4466001" h="2402882">
                  <a:moveTo>
                    <a:pt x="0" y="0"/>
                  </a:moveTo>
                  <a:lnTo>
                    <a:pt x="4466001" y="0"/>
                  </a:lnTo>
                  <a:lnTo>
                    <a:pt x="4466001" y="2402882"/>
                  </a:lnTo>
                  <a:lnTo>
                    <a:pt x="0" y="2402882"/>
                  </a:lnTo>
                  <a:close/>
                </a:path>
              </a:pathLst>
            </a:custGeom>
            <a:solidFill>
              <a:srgbClr val="F1F1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466001" cy="2479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35999" y="1762465"/>
            <a:ext cx="6762071" cy="6762071"/>
          </a:xfrm>
          <a:custGeom>
            <a:avLst/>
            <a:gdLst/>
            <a:ahLst/>
            <a:cxnLst/>
            <a:rect l="l" t="t" r="r" b="b"/>
            <a:pathLst>
              <a:path w="6762071" h="6762071">
                <a:moveTo>
                  <a:pt x="0" y="0"/>
                </a:moveTo>
                <a:lnTo>
                  <a:pt x="6762070" y="0"/>
                </a:lnTo>
                <a:lnTo>
                  <a:pt x="6762070" y="6762070"/>
                </a:lnTo>
                <a:lnTo>
                  <a:pt x="0" y="6762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28800" y="3771900"/>
            <a:ext cx="6939331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682"/>
              </a:lnSpc>
            </a:pPr>
            <a:r>
              <a:rPr lang="en-US" sz="2800" spc="3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Tic-Tac-Toe, also known as "</a:t>
            </a:r>
            <a:r>
              <a:rPr lang="en-US" sz="2800" spc="3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Noughts</a:t>
            </a:r>
            <a:r>
              <a:rPr lang="en-US" sz="2800" spc="3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Crosses" or "</a:t>
            </a:r>
            <a:r>
              <a:rPr lang="en-US" sz="2800" spc="3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Xs</a:t>
            </a:r>
            <a:r>
              <a:rPr lang="en-US" sz="2800" spc="3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spc="3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2800" spc="3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," is a classic paper-and-pencil game that is often played by two players. The game is played on a 3x3 grid, and the objective is to be the first to form a horizontal, vertical, or diagonal line of three of one's own symbols (either X or O). Players take turns marking an empty cell with their designated symbol, and the game continues until one player achieves the winning pattern or the entire grid is filled without a winner, resulting in a draw.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25613" y="2351916"/>
            <a:ext cx="7285983" cy="982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60"/>
              </a:lnSpc>
            </a:pPr>
            <a:r>
              <a:rPr lang="en-US" sz="7000" spc="-602">
                <a:solidFill>
                  <a:srgbClr val="000000"/>
                </a:solidFill>
                <a:latin typeface="Inter"/>
              </a:rPr>
              <a:t>QUESTION 1: 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6" y="581778"/>
            <a:ext cx="16956848" cy="90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0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5576" y="581778"/>
            <a:ext cx="16956848" cy="9123443"/>
            <a:chOff x="0" y="0"/>
            <a:chExt cx="4466001" cy="24028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6001" cy="2402882"/>
            </a:xfrm>
            <a:custGeom>
              <a:avLst/>
              <a:gdLst/>
              <a:ahLst/>
              <a:cxnLst/>
              <a:rect l="l" t="t" r="r" b="b"/>
              <a:pathLst>
                <a:path w="4466001" h="2402882">
                  <a:moveTo>
                    <a:pt x="0" y="0"/>
                  </a:moveTo>
                  <a:lnTo>
                    <a:pt x="4466001" y="0"/>
                  </a:lnTo>
                  <a:lnTo>
                    <a:pt x="4466001" y="2402882"/>
                  </a:lnTo>
                  <a:lnTo>
                    <a:pt x="0" y="2402882"/>
                  </a:lnTo>
                  <a:close/>
                </a:path>
              </a:pathLst>
            </a:custGeom>
            <a:solidFill>
              <a:srgbClr val="F1F1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6001" cy="2440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131781" y="1437836"/>
            <a:ext cx="4683959" cy="7411328"/>
          </a:xfrm>
          <a:custGeom>
            <a:avLst/>
            <a:gdLst/>
            <a:ahLst/>
            <a:cxnLst/>
            <a:rect l="l" t="t" r="r" b="b"/>
            <a:pathLst>
              <a:path w="4683959" h="7411328">
                <a:moveTo>
                  <a:pt x="0" y="0"/>
                </a:moveTo>
                <a:lnTo>
                  <a:pt x="4683960" y="0"/>
                </a:lnTo>
                <a:lnTo>
                  <a:pt x="4683960" y="7411328"/>
                </a:lnTo>
                <a:lnTo>
                  <a:pt x="0" y="7411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25613" y="5043931"/>
            <a:ext cx="7700841" cy="205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2682"/>
              </a:lnSpc>
              <a:buAutoNum type="arabicPeriod"/>
            </a:pPr>
            <a:r>
              <a:rPr lang="en-US" sz="3200" u="none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while loop is used.</a:t>
            </a:r>
          </a:p>
          <a:p>
            <a:pPr marL="342900" lvl="0" indent="-342900">
              <a:lnSpc>
                <a:spcPts val="2682"/>
              </a:lnSpc>
              <a:buAutoNum type="arabicPeriod"/>
            </a:pPr>
            <a:r>
              <a:rPr lang="en-US" sz="3200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it is checked if it is a factor of two using modulus.</a:t>
            </a:r>
          </a:p>
          <a:p>
            <a:pPr marL="342900" lvl="0" indent="-342900">
              <a:lnSpc>
                <a:spcPts val="2682"/>
              </a:lnSpc>
              <a:buAutoNum type="arabicPeriod"/>
            </a:pPr>
            <a:r>
              <a:rPr lang="en-US" sz="3200" u="none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another loop is used to check if it is an odd prime or not</a:t>
            </a:r>
            <a:r>
              <a:rPr lang="en-US" sz="1800" u="none" spc="36" dirty="0" smtClean="0">
                <a:solidFill>
                  <a:srgbClr val="000000"/>
                </a:solidFill>
                <a:latin typeface="DM Sans"/>
              </a:rPr>
              <a:t>.</a:t>
            </a:r>
          </a:p>
          <a:p>
            <a:pPr lvl="0">
              <a:lnSpc>
                <a:spcPts val="2682"/>
              </a:lnSpc>
            </a:pPr>
            <a:endParaRPr lang="en-US" sz="1800" u="none" spc="3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25613" y="3004313"/>
            <a:ext cx="7700841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60"/>
              </a:lnSpc>
            </a:pPr>
            <a:r>
              <a:rPr lang="en-US" sz="7000" spc="-602" dirty="0" smtClean="0">
                <a:solidFill>
                  <a:srgbClr val="000000"/>
                </a:solidFill>
                <a:latin typeface="Inter"/>
              </a:rPr>
              <a:t>Finding Prime Factors</a:t>
            </a:r>
            <a:endParaRPr lang="en-US" sz="7000" spc="-602" dirty="0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5576" y="581778"/>
            <a:ext cx="16956848" cy="9123443"/>
            <a:chOff x="0" y="0"/>
            <a:chExt cx="4466001" cy="24028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6001" cy="2402882"/>
            </a:xfrm>
            <a:custGeom>
              <a:avLst/>
              <a:gdLst/>
              <a:ahLst/>
              <a:cxnLst/>
              <a:rect l="l" t="t" r="r" b="b"/>
              <a:pathLst>
                <a:path w="4466001" h="2402882">
                  <a:moveTo>
                    <a:pt x="0" y="0"/>
                  </a:moveTo>
                  <a:lnTo>
                    <a:pt x="4466001" y="0"/>
                  </a:lnTo>
                  <a:lnTo>
                    <a:pt x="4466001" y="2402882"/>
                  </a:lnTo>
                  <a:lnTo>
                    <a:pt x="0" y="2402882"/>
                  </a:lnTo>
                  <a:close/>
                </a:path>
              </a:pathLst>
            </a:custGeom>
            <a:solidFill>
              <a:srgbClr val="F1F1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6001" cy="2440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131781" y="1437836"/>
            <a:ext cx="4683959" cy="7411328"/>
          </a:xfrm>
          <a:custGeom>
            <a:avLst/>
            <a:gdLst/>
            <a:ahLst/>
            <a:cxnLst/>
            <a:rect l="l" t="t" r="r" b="b"/>
            <a:pathLst>
              <a:path w="4683959" h="7411328">
                <a:moveTo>
                  <a:pt x="0" y="0"/>
                </a:moveTo>
                <a:lnTo>
                  <a:pt x="4683960" y="0"/>
                </a:lnTo>
                <a:lnTo>
                  <a:pt x="4683960" y="7411328"/>
                </a:lnTo>
                <a:lnTo>
                  <a:pt x="0" y="7411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25613" y="5043931"/>
            <a:ext cx="7700841" cy="2749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2682"/>
              </a:lnSpc>
              <a:buAutoNum type="arabicPeriod"/>
            </a:pPr>
            <a:r>
              <a:rPr lang="en-US" sz="2800" u="none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loop  is added.</a:t>
            </a:r>
          </a:p>
          <a:p>
            <a:pPr marL="342900" lvl="0" indent="-342900">
              <a:lnSpc>
                <a:spcPts val="2682"/>
              </a:lnSpc>
              <a:buAutoNum type="arabicPeriod"/>
            </a:pPr>
            <a:r>
              <a:rPr lang="en-US" sz="2800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temporary variable is declared in which number 1 is stored.</a:t>
            </a:r>
          </a:p>
          <a:p>
            <a:pPr marL="342900" lvl="0" indent="-342900">
              <a:lnSpc>
                <a:spcPts val="2682"/>
              </a:lnSpc>
              <a:buAutoNum type="arabicPeriod"/>
            </a:pPr>
            <a:r>
              <a:rPr lang="en-US" sz="2800" u="none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number 1 is equated to number1%number2</a:t>
            </a:r>
          </a:p>
          <a:p>
            <a:pPr marL="342900" lvl="0" indent="-342900">
              <a:lnSpc>
                <a:spcPts val="2682"/>
              </a:lnSpc>
              <a:buAutoNum type="arabicPeriod"/>
            </a:pPr>
            <a:r>
              <a:rPr lang="en-US" sz="2800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 number 2 is declared equal to temp.</a:t>
            </a:r>
          </a:p>
          <a:p>
            <a:pPr marL="342900" lvl="0" indent="-342900">
              <a:lnSpc>
                <a:spcPts val="2682"/>
              </a:lnSpc>
              <a:buAutoNum type="arabicPeriod"/>
            </a:pPr>
            <a:r>
              <a:rPr lang="en-US" sz="2800" u="none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representation of Euclidean algorithm using long division method. </a:t>
            </a:r>
          </a:p>
          <a:p>
            <a:pPr lvl="0">
              <a:lnSpc>
                <a:spcPts val="2682"/>
              </a:lnSpc>
            </a:pPr>
            <a:endParaRPr lang="en-US" sz="1800" u="none" spc="3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25613" y="3004313"/>
            <a:ext cx="7700841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60"/>
              </a:lnSpc>
            </a:pPr>
            <a:r>
              <a:rPr lang="en-US" sz="7000" spc="-602" dirty="0" smtClean="0">
                <a:solidFill>
                  <a:srgbClr val="000000"/>
                </a:solidFill>
                <a:latin typeface="Inter"/>
              </a:rPr>
              <a:t>Finding GCD</a:t>
            </a:r>
            <a:endParaRPr lang="en-US" sz="7000" spc="-602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04530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5576" y="581778"/>
            <a:ext cx="16956848" cy="9123443"/>
            <a:chOff x="0" y="0"/>
            <a:chExt cx="4466001" cy="24028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6001" cy="2402882"/>
            </a:xfrm>
            <a:custGeom>
              <a:avLst/>
              <a:gdLst/>
              <a:ahLst/>
              <a:cxnLst/>
              <a:rect l="l" t="t" r="r" b="b"/>
              <a:pathLst>
                <a:path w="4466001" h="2402882">
                  <a:moveTo>
                    <a:pt x="0" y="0"/>
                  </a:moveTo>
                  <a:lnTo>
                    <a:pt x="4466001" y="0"/>
                  </a:lnTo>
                  <a:lnTo>
                    <a:pt x="4466001" y="2402882"/>
                  </a:lnTo>
                  <a:lnTo>
                    <a:pt x="0" y="2402882"/>
                  </a:lnTo>
                  <a:close/>
                </a:path>
              </a:pathLst>
            </a:custGeom>
            <a:solidFill>
              <a:srgbClr val="F1F1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6001" cy="2440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131781" y="1437836"/>
            <a:ext cx="4683959" cy="7411328"/>
          </a:xfrm>
          <a:custGeom>
            <a:avLst/>
            <a:gdLst/>
            <a:ahLst/>
            <a:cxnLst/>
            <a:rect l="l" t="t" r="r" b="b"/>
            <a:pathLst>
              <a:path w="4683959" h="7411328">
                <a:moveTo>
                  <a:pt x="0" y="0"/>
                </a:moveTo>
                <a:lnTo>
                  <a:pt x="4683960" y="0"/>
                </a:lnTo>
                <a:lnTo>
                  <a:pt x="4683960" y="7411328"/>
                </a:lnTo>
                <a:lnTo>
                  <a:pt x="0" y="7411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25613" y="5043931"/>
            <a:ext cx="7700841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2682"/>
              </a:lnSpc>
              <a:buAutoNum type="arabicPeriod"/>
            </a:pPr>
            <a:r>
              <a:rPr lang="en-US" sz="2800" u="none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GCD function is used to calculate </a:t>
            </a:r>
            <a:r>
              <a:rPr lang="en-US" sz="2800" spc="36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gcd</a:t>
            </a:r>
            <a:r>
              <a:rPr lang="en-US" sz="2800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u="none" spc="36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2682"/>
              </a:lnSpc>
              <a:buAutoNum type="arabicPeriod"/>
            </a:pPr>
            <a:r>
              <a:rPr lang="en-US" sz="2800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 products of numbers </a:t>
            </a:r>
            <a:r>
              <a:rPr lang="en-US" sz="2800" spc="36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divided </a:t>
            </a:r>
            <a:r>
              <a:rPr lang="en-US" sz="2800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the </a:t>
            </a:r>
            <a:r>
              <a:rPr lang="en-US" sz="2800" spc="36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gcd</a:t>
            </a:r>
            <a:r>
              <a:rPr lang="en-US" sz="2800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the result is returned as lcm.</a:t>
            </a:r>
            <a:endParaRPr lang="en-US" sz="1800" u="none" spc="3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25613" y="3004313"/>
            <a:ext cx="7700841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60"/>
              </a:lnSpc>
            </a:pPr>
            <a:r>
              <a:rPr lang="en-US" sz="7000" spc="-602" dirty="0" smtClean="0">
                <a:solidFill>
                  <a:srgbClr val="000000"/>
                </a:solidFill>
                <a:latin typeface="Inter"/>
              </a:rPr>
              <a:t>Finding LCM</a:t>
            </a:r>
            <a:endParaRPr lang="en-US" sz="7000" spc="-602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35728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5576" y="581778"/>
            <a:ext cx="16956848" cy="9123443"/>
            <a:chOff x="0" y="0"/>
            <a:chExt cx="4466001" cy="24028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6001" cy="2402882"/>
            </a:xfrm>
            <a:custGeom>
              <a:avLst/>
              <a:gdLst/>
              <a:ahLst/>
              <a:cxnLst/>
              <a:rect l="l" t="t" r="r" b="b"/>
              <a:pathLst>
                <a:path w="4466001" h="2402882">
                  <a:moveTo>
                    <a:pt x="0" y="0"/>
                  </a:moveTo>
                  <a:lnTo>
                    <a:pt x="4466001" y="0"/>
                  </a:lnTo>
                  <a:lnTo>
                    <a:pt x="4466001" y="2402882"/>
                  </a:lnTo>
                  <a:lnTo>
                    <a:pt x="0" y="2402882"/>
                  </a:lnTo>
                  <a:close/>
                </a:path>
              </a:pathLst>
            </a:custGeom>
            <a:solidFill>
              <a:srgbClr val="F1F1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6001" cy="2440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131781" y="1437836"/>
            <a:ext cx="4683959" cy="7411328"/>
          </a:xfrm>
          <a:custGeom>
            <a:avLst/>
            <a:gdLst/>
            <a:ahLst/>
            <a:cxnLst/>
            <a:rect l="l" t="t" r="r" b="b"/>
            <a:pathLst>
              <a:path w="4683959" h="7411328">
                <a:moveTo>
                  <a:pt x="0" y="0"/>
                </a:moveTo>
                <a:lnTo>
                  <a:pt x="4683960" y="0"/>
                </a:lnTo>
                <a:lnTo>
                  <a:pt x="4683960" y="7411328"/>
                </a:lnTo>
                <a:lnTo>
                  <a:pt x="0" y="7411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25613" y="5043931"/>
            <a:ext cx="7700841" cy="311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2682"/>
              </a:lnSpc>
              <a:buAutoNum type="arabicPeriod"/>
            </a:pPr>
            <a:r>
              <a:rPr lang="en-US" sz="3200" u="none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GCD function is used to return a tuple. </a:t>
            </a:r>
          </a:p>
          <a:p>
            <a:pPr marL="342900" lvl="0" indent="-342900">
              <a:lnSpc>
                <a:spcPts val="2682"/>
              </a:lnSpc>
              <a:buAutoNum type="arabicPeriod"/>
            </a:pPr>
            <a:r>
              <a:rPr lang="en-US" sz="3200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function is called in </a:t>
            </a:r>
            <a:r>
              <a:rPr lang="en-US" sz="3200" spc="36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BezoutCalculator</a:t>
            </a:r>
            <a:r>
              <a:rPr lang="en-US" sz="3200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</a:p>
          <a:p>
            <a:pPr marL="342900" lvl="0" indent="-342900">
              <a:lnSpc>
                <a:spcPts val="2682"/>
              </a:lnSpc>
              <a:buAutoNum type="arabicPeriod"/>
            </a:pPr>
            <a:r>
              <a:rPr lang="en-US" sz="3200" u="none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function returns s and t which are th</a:t>
            </a:r>
            <a:r>
              <a:rPr lang="en-US" sz="3200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variables that fulfil this condition.</a:t>
            </a:r>
          </a:p>
          <a:p>
            <a:pPr marL="342900" lvl="0" indent="-342900">
              <a:lnSpc>
                <a:spcPts val="2682"/>
              </a:lnSpc>
              <a:buAutoNum type="arabicPeriod"/>
            </a:pPr>
            <a:r>
              <a:rPr lang="en-US" sz="3200" u="none" spc="36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Sa+tb</a:t>
            </a:r>
            <a:r>
              <a:rPr lang="en-US" sz="3200" u="none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3200" u="none" spc="36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gcd</a:t>
            </a:r>
            <a:r>
              <a:rPr lang="en-US" sz="3200" u="none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u="none" spc="36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sz="3200" u="none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342900" lvl="0" indent="-342900">
              <a:lnSpc>
                <a:spcPts val="2682"/>
              </a:lnSpc>
              <a:buAutoNum type="arabicPeriod"/>
            </a:pPr>
            <a:r>
              <a:rPr lang="en-US" sz="3200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inverse is calculated using formula:</a:t>
            </a:r>
          </a:p>
          <a:p>
            <a:pPr lvl="0">
              <a:lnSpc>
                <a:spcPts val="2682"/>
              </a:lnSpc>
            </a:pPr>
            <a:r>
              <a:rPr lang="en-US" sz="3200" spc="3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u="none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ax=</a:t>
            </a:r>
            <a:r>
              <a:rPr lang="en-US" sz="3200" u="none" spc="36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bmodm</a:t>
            </a:r>
            <a:r>
              <a:rPr lang="en-US" sz="3200" u="none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where a= number1, b=1, </a:t>
            </a:r>
          </a:p>
          <a:p>
            <a:pPr lvl="0">
              <a:lnSpc>
                <a:spcPts val="2682"/>
              </a:lnSpc>
            </a:pPr>
            <a:r>
              <a:rPr lang="en-US" sz="3200" spc="3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u="none" spc="36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m=number 2 and x is the inverse.</a:t>
            </a:r>
            <a:endParaRPr lang="en-US" sz="3200" u="none" spc="3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25613" y="1429721"/>
            <a:ext cx="7700841" cy="292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60"/>
              </a:lnSpc>
            </a:pPr>
            <a:r>
              <a:rPr lang="en-US" sz="7000" spc="-602" dirty="0" smtClean="0">
                <a:solidFill>
                  <a:srgbClr val="000000"/>
                </a:solidFill>
                <a:latin typeface="Inter"/>
              </a:rPr>
              <a:t>Finding </a:t>
            </a:r>
            <a:r>
              <a:rPr lang="en-US" sz="7000" spc="-602" dirty="0" err="1" smtClean="0">
                <a:solidFill>
                  <a:srgbClr val="000000"/>
                </a:solidFill>
                <a:latin typeface="Inter"/>
              </a:rPr>
              <a:t>Bezout</a:t>
            </a:r>
            <a:r>
              <a:rPr lang="en-US" sz="7000" spc="-602" dirty="0" smtClean="0">
                <a:solidFill>
                  <a:srgbClr val="000000"/>
                </a:solidFill>
                <a:latin typeface="Inter"/>
              </a:rPr>
              <a:t> Coefficients and their inverse</a:t>
            </a:r>
            <a:endParaRPr lang="en-US" sz="7000" spc="-602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9291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5576" y="581778"/>
            <a:ext cx="16956848" cy="9123443"/>
            <a:chOff x="0" y="0"/>
            <a:chExt cx="4466001" cy="24028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6001" cy="2402882"/>
            </a:xfrm>
            <a:custGeom>
              <a:avLst/>
              <a:gdLst/>
              <a:ahLst/>
              <a:cxnLst/>
              <a:rect l="l" t="t" r="r" b="b"/>
              <a:pathLst>
                <a:path w="4466001" h="2402882">
                  <a:moveTo>
                    <a:pt x="0" y="0"/>
                  </a:moveTo>
                  <a:lnTo>
                    <a:pt x="4466001" y="0"/>
                  </a:lnTo>
                  <a:lnTo>
                    <a:pt x="4466001" y="2402882"/>
                  </a:lnTo>
                  <a:lnTo>
                    <a:pt x="0" y="2402882"/>
                  </a:lnTo>
                  <a:close/>
                </a:path>
              </a:pathLst>
            </a:custGeom>
            <a:solidFill>
              <a:srgbClr val="F1F1F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6001" cy="2440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131781" y="1437836"/>
            <a:ext cx="4683959" cy="7411328"/>
          </a:xfrm>
          <a:custGeom>
            <a:avLst/>
            <a:gdLst/>
            <a:ahLst/>
            <a:cxnLst/>
            <a:rect l="l" t="t" r="r" b="b"/>
            <a:pathLst>
              <a:path w="4683959" h="7411328">
                <a:moveTo>
                  <a:pt x="0" y="0"/>
                </a:moveTo>
                <a:lnTo>
                  <a:pt x="4683960" y="0"/>
                </a:lnTo>
                <a:lnTo>
                  <a:pt x="4683960" y="7411328"/>
                </a:lnTo>
                <a:lnTo>
                  <a:pt x="0" y="7411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25613" y="5043931"/>
            <a:ext cx="7700841" cy="482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682"/>
              </a:lnSpc>
              <a:buFontTx/>
              <a:buAutoNum type="arabicPeriod"/>
            </a:pPr>
            <a:r>
              <a:rPr lang="en-US" sz="3200" u="none" spc="36" dirty="0" smtClean="0">
                <a:solidFill>
                  <a:srgbClr val="000000"/>
                </a:solidFill>
              </a:rPr>
              <a:t>Formula for RSA encryption is:</a:t>
            </a:r>
            <a:r>
              <a:rPr lang="en-US" sz="3200" u="none" spc="36" dirty="0" smtClean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3200" dirty="0"/>
              <a:t>C=</a:t>
            </a:r>
            <a:r>
              <a:rPr lang="en-US" sz="3200" dirty="0" err="1"/>
              <a:t>M^e</a:t>
            </a:r>
            <a:r>
              <a:rPr lang="en-US" sz="3200" dirty="0"/>
              <a:t> mod n where M is message and c is encrypted </a:t>
            </a:r>
            <a:r>
              <a:rPr lang="en-US" sz="3200" dirty="0" smtClean="0"/>
              <a:t>message</a:t>
            </a:r>
          </a:p>
          <a:p>
            <a:pPr marL="342900" indent="-342900">
              <a:lnSpc>
                <a:spcPts val="2682"/>
              </a:lnSpc>
              <a:buFontTx/>
              <a:buAutoNum type="arabicPeriod"/>
            </a:pPr>
            <a:r>
              <a:rPr lang="en-US" sz="3200" dirty="0" smtClean="0"/>
              <a:t>First using </a:t>
            </a:r>
            <a:r>
              <a:rPr lang="en-US" sz="3200" dirty="0" err="1" smtClean="0"/>
              <a:t>gcd</a:t>
            </a:r>
            <a:r>
              <a:rPr lang="en-US" sz="3200" dirty="0" smtClean="0"/>
              <a:t> function it is checked if </a:t>
            </a:r>
            <a:r>
              <a:rPr lang="en-US" sz="3200" dirty="0" err="1" smtClean="0"/>
              <a:t>gcd</a:t>
            </a:r>
            <a:r>
              <a:rPr lang="en-US" sz="3200" dirty="0" smtClean="0"/>
              <a:t> is 1 or not.</a:t>
            </a:r>
          </a:p>
          <a:p>
            <a:pPr marL="342900" indent="-342900">
              <a:lnSpc>
                <a:spcPts val="2682"/>
              </a:lnSpc>
              <a:buFontTx/>
              <a:buAutoNum type="arabicPeriod"/>
            </a:pPr>
            <a:r>
              <a:rPr lang="en-US" sz="3200" dirty="0" smtClean="0"/>
              <a:t>Then the message is converted into integers such that A=00, B=01 etc… this is converted into cypher text using modular Function and then it is combined to form an encrypted message.</a:t>
            </a:r>
          </a:p>
          <a:p>
            <a:pPr marL="342900" indent="-342900">
              <a:lnSpc>
                <a:spcPts val="2682"/>
              </a:lnSpc>
              <a:buFontTx/>
              <a:buAutoNum type="arabicPeriod"/>
            </a:pPr>
            <a:r>
              <a:rPr lang="en-US" sz="3200" dirty="0" smtClean="0"/>
              <a:t>During decryption, the inverse of </a:t>
            </a:r>
            <a:r>
              <a:rPr lang="en-US" sz="3200" dirty="0" err="1" smtClean="0"/>
              <a:t>bezout</a:t>
            </a:r>
            <a:r>
              <a:rPr lang="en-US" sz="3200" dirty="0" smtClean="0"/>
              <a:t> coefficients function is used to find the decryption key.</a:t>
            </a:r>
            <a:endParaRPr lang="en-US" sz="3200" dirty="0"/>
          </a:p>
          <a:p>
            <a:pPr marL="342900" lvl="0" indent="-342900">
              <a:lnSpc>
                <a:spcPts val="2682"/>
              </a:lnSpc>
              <a:buAutoNum type="arabicPeriod"/>
            </a:pPr>
            <a:endParaRPr lang="en-US" sz="1800" u="none" spc="3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25613" y="1429721"/>
            <a:ext cx="7700841" cy="292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60"/>
              </a:lnSpc>
            </a:pPr>
            <a:r>
              <a:rPr lang="en-US" sz="7000" spc="-602" dirty="0" smtClean="0">
                <a:solidFill>
                  <a:srgbClr val="000000"/>
                </a:solidFill>
                <a:latin typeface="Inter"/>
              </a:rPr>
              <a:t>Finding RSA encryptions and its decryption.</a:t>
            </a:r>
            <a:endParaRPr lang="en-US" sz="7000" spc="-602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35308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470</Words>
  <Application>Microsoft Office PowerPoint</Application>
  <PresentationFormat>Custom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Inter Light</vt:lpstr>
      <vt:lpstr>DM Sans Bold</vt:lpstr>
      <vt:lpstr>Calibri</vt:lpstr>
      <vt:lpstr>Angella White</vt:lpstr>
      <vt:lpstr>Arial</vt:lpstr>
      <vt:lpstr>Inter</vt:lpstr>
      <vt:lpstr>DM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maths</dc:title>
  <cp:lastModifiedBy>QC</cp:lastModifiedBy>
  <cp:revision>9</cp:revision>
  <dcterms:created xsi:type="dcterms:W3CDTF">2006-08-16T00:00:00Z</dcterms:created>
  <dcterms:modified xsi:type="dcterms:W3CDTF">2023-12-23T10:01:33Z</dcterms:modified>
  <dc:identifier>DAF3xFDDS9E</dc:identifier>
</cp:coreProperties>
</file>